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1800" b="0" i="0" u="none" strike="noStrike">
                <a:solidFill>
                  <a:srgbClr val="000000"/>
                </a:solidFill>
                <a:latin typeface="Arial"/>
              </a:rPr>
              <a:t>Prestazioni relative (SWE‑bench/HumanEval)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Prestazioni</c:v>
                </c:pt>
              </c:strCache>
            </c:strRef>
          </c:tx>
          <c:spPr>
            <a:solidFill>
              <a:srgbClr val="97B1D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ChatGPT</c:v>
                  </c:pt>
                  <c:pt idx="1">
                    <c:v>Gemini</c:v>
                  </c:pt>
                  <c:pt idx="2">
                    <c:v>Claude</c:v>
                  </c:pt>
                  <c:pt idx="3">
                    <c:v>DeepSeek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0.528</c:v>
                </c:pt>
                <c:pt idx="1">
                  <c:v>0.672</c:v>
                </c:pt>
                <c:pt idx="2">
                  <c:v>0.727</c:v>
                </c:pt>
                <c:pt idx="3">
                  <c:v>0.856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b="0" i="0" u="none" strike="noStrike">
                    <a:solidFill>
                      <a:srgbClr val="000000"/>
                    </a:solidFill>
                    <a:latin typeface="Arial"/>
                  </a:rPr>
                  <a:t>Modello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b="0" i="0" u="none" strike="noStrike">
                    <a:solidFill>
                      <a:srgbClr val="000000"/>
                    </a:solidFill>
                    <a:latin typeface="Arial"/>
                  </a:rPr>
                  <a:t>Punteggio normalizzato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hyperlink" Target="https://encord.com/blog/gpt-5-a-technical-breakdown/#:~:text=use%20per%20call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hyperlink" Target="https://encord.com/blog/gpt-5-a-technical-breakdown/#:~:text=use%20per%20call" TargetMode="External"/><Relationship Id="rId2" Type="http://schemas.openxmlformats.org/officeDocument/2006/relationships/hyperlink" Target="https://deepmind.google/models/gemini/pro/#:~:text=Gemini%202.5%20is%20state,a%20wide%20range%20of%20benchmarks" TargetMode="External"/><Relationship Id="rId3" Type="http://schemas.openxmlformats.org/officeDocument/2006/relationships/hyperlink" Target="https://www.anthropic.com/news/claude-4#:~:text=Claude%20Opus%204%20is%20our,what%20AI%20agents%20can%20accomplish" TargetMode="External"/><Relationship Id="rId4" Type="http://schemas.openxmlformats.org/officeDocument/2006/relationships/hyperlink" Target="https://superintelligence.io/products/asi1-mini/#:~:text=ASI,LLM%2C%20Designed%20for%20Agentic%20AI" TargetMode="External"/><Relationship Id="rId5" Type="http://schemas.openxmlformats.org/officeDocument/2006/relationships/hyperlink" Target="https://builtin.com/artificial-intelligence/what-is-perplexity-ai#:~:text=Summary%3A%20%20Perplexity%20is%20an,and%20tools%20like%20Deep%20Research" TargetMode="External"/><Relationship Id="rId6" Type="http://schemas.openxmlformats.org/officeDocument/2006/relationships/hyperlink" Target="https://www.techtarget.com/whatis/feature/DeepSeek-explained-Everything-you-need-to-know#:~:text=Training%20innovations%20in%20DeepSeek" TargetMode="Externa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hyperlink" Target="https://encord.com/blog/gpt-5-a-technical-breakdown/#:~:text=use%20per%20call" TargetMode="External"/><Relationship Id="rId2" Type="http://schemas.openxmlformats.org/officeDocument/2006/relationships/hyperlink" Target="https://encord.com/blog/gpt-5-a-technical-breakdown/#:~:text=,solving" TargetMode="External"/><Relationship Id="rId3" Type="http://schemas.openxmlformats.org/officeDocument/2006/relationships/hyperlink" Target="https://www.moveworks.com/us/en/resources/ai-terms-glossary/openai#:~:text=OpenAI%20is%20an%20artificial%20intelligence,and%20Wojciech%20Zaremba%2C%20among%20others" TargetMode="External"/><Relationship Id="rId4" Type="http://schemas.openxmlformats.org/officeDocument/2006/relationships/hyperlink" Target="https://www.demandsage.com/chatgpt-statistics/#:~:text=As%20of%20August%202025%2C%20ChatGPT,integrated%20into%20people%E2%80%99s%20daily%20routines" TargetMode="External"/><Relationship Id="rId5" Type="http://schemas.openxmlformats.org/officeDocument/2006/relationships/hyperlink" Target="https://www.theguardian.com/books/2025/apr/04/us-authors-copyright-lawsuits-against-openai-and-microsoft-combined-in-new-york-with-newspaper-actions#:~:text=Share" TargetMode="Externa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hyperlink" Target="https://deepmind.google/models/gemini/pro/#:~:text=Gemini%202.5%20is%20state,a%20wide%20range%20of%20benchmarks" TargetMode="External"/><Relationship Id="rId2" Type="http://schemas.openxmlformats.org/officeDocument/2006/relationships/hyperlink" Target="https://blog.google/technology/google-deepmind/google-gemini-updates-io-2025/#:~:text=,Developer%20experience" TargetMode="External"/><Relationship Id="rId3" Type="http://schemas.openxmlformats.org/officeDocument/2006/relationships/hyperlink" Target="https://deepmind.google/#:~:text=Our%20mission%20is%20to%20build,AI%20responsibly%20to%20benefit%20humanity" TargetMode="External"/><Relationship Id="rId4" Type="http://schemas.openxmlformats.org/officeDocument/2006/relationships/hyperlink" Target="https://techcrunch.com/2025/07/23/googles-ai-overviews-have-2b-monthly-users-ai-mode-100m-in-the-us-and-india/#:~:text=Alphabet%20and%20Google%20CEO%20Sundar,5%20billion%20in%20May%202025" TargetMode="External"/><Relationship Id="rId5" Type="http://schemas.openxmlformats.org/officeDocument/2006/relationships/hyperlink" Target="https://support.google.com/a/answer/15756885#:~:text=The%20AI%20features%20available%20to,Highlights%20include" TargetMode="Externa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hyperlink" Target="https://www.anthropic.com/news/claude-4#:~:text=Today%2C%20we%E2%80%99re%20introducing%20the%20next,advanced%20reasoning%2C%20and%20AI%20agents" TargetMode="External"/><Relationship Id="rId2" Type="http://schemas.openxmlformats.org/officeDocument/2006/relationships/hyperlink" Target="https://www.anthropic.com/news/3-5-models-and-computer-use#:~:text=Claude%203,with%20image%20input%20to%20follow" TargetMode="External"/><Relationship Id="rId3" Type="http://schemas.openxmlformats.org/officeDocument/2006/relationships/hyperlink" Target="https://www.anthropic.com/news/claude-4#:~:text=Claude%20Opus%204%20is%20our,what%20AI%20agents%20can%20accomplish" TargetMode="External"/><Relationship Id="rId4" Type="http://schemas.openxmlformats.org/officeDocument/2006/relationships/hyperlink" Target="https://www.anthropic.com/company#:~:text=Making%20AI%20systems%20you%20can,systems%20you%20can%20rely%20on" TargetMode="External"/><Relationship Id="rId5" Type="http://schemas.openxmlformats.org/officeDocument/2006/relationships/hyperlink" Target="https://backlinko.com/claude-users#:~:text=Today%2C%20Claude%20has%2018,monthly%20active%20users%20worldwide" TargetMode="Externa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hyperlink" Target="https://superintelligence.io/products/asi1-mini/#:~:text=ASI,LLM%2C%20Designed%20for%20Agentic%20AI" TargetMode="External"/><Relationship Id="rId2" Type="http://schemas.openxmlformats.org/officeDocument/2006/relationships/hyperlink" Target="https://superintelligence.io/products/asi1-mini/#:~:text=" TargetMode="External"/><Relationship Id="rId3" Type="http://schemas.openxmlformats.org/officeDocument/2006/relationships/hyperlink" Target="https://www.stakecito.com/blog/asi-1-mini-the-first-web3-native-ai-model-designed-for-agentic-workflows#:~:text=ASI,based%20on%20the%20specific%20task" TargetMode="External"/><Relationship Id="rId4" Type="http://schemas.openxmlformats.org/officeDocument/2006/relationships/hyperlink" Target="https://superintelligence.io/#:~:text=" TargetMode="External"/><Relationship Id="rId5" Type="http://schemas.openxmlformats.org/officeDocument/2006/relationships/hyperlink" Target="https://builtin.com/artificial-intelligence/what-is-perplexity-ai#:~:text=Summary%3A%20%20Perplexity%20is%20an,how%20people%20access%20online%20information" TargetMode="External"/><Relationship Id="rId6" Type="http://schemas.openxmlformats.org/officeDocument/2006/relationships/hyperlink" Target="https://medium.com/iquii/perplexity-ai-revolutionizing-information-search-and-discovery-fc85e9565621#:~:text=Vision%20and%20Mission" TargetMode="External"/><Relationship Id="rId7" Type="http://schemas.openxmlformats.org/officeDocument/2006/relationships/hyperlink" Target="https://www.nea.com/blog/our-investment-in-perplexity-ai-answer-engines-and-the-end-of-traditional-search#:~:text=Perplexity%E2%80%99s%20mission%20is%20to%20build,simplicity%20of%20early%20search%2C%20Perplexity%E2%80%99s" TargetMode="External"/><Relationship Id="rId8" Type="http://schemas.openxmlformats.org/officeDocument/2006/relationships/hyperlink" Target="https://explodingtopics.com/blog/perplexity-ai-stats#:~:text=,currently%20valued%20at%20%2418%20billion" TargetMode="External"/><Relationship Id="rId9" Type="http://schemas.openxmlformats.org/officeDocument/2006/relationships/hyperlink" Target="https://www.asahi.com/ajw/articles/15956803#:~:text=generative%20artificial%20intelligence%20search%20service%2C,unauthorized%20use%20of%20its%20articles" TargetMode="External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hyperlink" Target="https://www.techtarget.com/whatis/feature/DeepSeek-explained-Everything-you-need-to-know#:~:text=Training%20innovations%20in%20DeepSeek" TargetMode="External"/><Relationship Id="rId2" Type="http://schemas.openxmlformats.org/officeDocument/2006/relationships/hyperlink" Target="https://deepseek.ai/blog/deepseek-r2-ai-model-launch-2025#:~:text=DeepSeek,global%20applications%20without%20translation%20layers" TargetMode="External"/><Relationship Id="rId3" Type="http://schemas.openxmlformats.org/officeDocument/2006/relationships/hyperlink" Target="https://deepseek.com.pk/deepseek-ais-roadmap-upcoming-features-to-watch-in-2025/#:~:text=1,Smarter%20Code%20Generation" TargetMode="External"/><Relationship Id="rId4" Type="http://schemas.openxmlformats.org/officeDocument/2006/relationships/hyperlink" Target="https://cloudsecurityalliance.org/blog/2025/01/29/deepseek-rewriting-the-rules-of-ai-development#:~:text=Wenfeng%20spun%20off%20High,AGI" TargetMode="External"/><Relationship Id="rId5" Type="http://schemas.openxmlformats.org/officeDocument/2006/relationships/hyperlink" Target="https://sqmagazine.co.uk/deepseek-ai-statistics/#:~:text=,rapid%20adoption%20in%20enterprise%20stacks" TargetMode="External"/><Relationship Id="rId6" Type="http://schemas.openxmlformats.org/officeDocument/2006/relationships/hyperlink" Target="https://sqmagazine.co.uk/deepseek-ai-statistics/#:~:text=DeepSeek,Market" TargetMode="External"/><Relationship Id="rId7" Type="http://schemas.openxmlformats.org/officeDocument/2006/relationships/hyperlink" Target="https://www.techtarget.com/whatis/feature/DeepSeek-explained-Everything-you-need-to-know#:~:text=,race%20breakthrough%20in%20the%201950s" TargetMode="External"/><Relationship Id="rId8" Type="http://schemas.openxmlformats.org/officeDocument/2006/relationships/hyperlink" Target="https://www.iamdave.ai/blog/deepseek-ai-explained-what-makes-it-the-next-big-thing-in-ai/#:~:text=DeepSeek%E2%80%99s%20ultimate%20goal%20is%20to,source%20research%20and%20collaboration" TargetMode="Externa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hyperlink" Target="https://encord.com/blog/gpt-5-a-technical-breakdown/#:~:text=,solving" TargetMode="External"/><Relationship Id="rId3" Type="http://schemas.openxmlformats.org/officeDocument/2006/relationships/hyperlink" Target="https://deepmind.google/models/gemini/pro/#:~:text=Gemini%202.5%20is%20state,a%20wide%20range%20of%20benchmarks" TargetMode="External"/><Relationship Id="rId4" Type="http://schemas.openxmlformats.org/officeDocument/2006/relationships/hyperlink" Target="https://www.anthropic.com/news/claude-4#:~:text=Claude%20Opus%204%20is%20our,what%20AI%20agents%20can%20accomplish" TargetMode="External"/><Relationship Id="rId5" Type="http://schemas.openxmlformats.org/officeDocument/2006/relationships/hyperlink" Target="https://sqmagazine.co.uk/deepseek-ai-statistics/#:~:text=,rapid%20adoption%20in%20enterprise%20stacks" TargetMode="Externa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hyperlink" Target="https://www.moveworks.com/us/en/resources/ai-terms-glossary/openai#:~:text=OpenAI%20is%20an%20artificial%20intelligence,and%20Wojciech%20Zaremba%2C%20among%20others" TargetMode="External"/><Relationship Id="rId3" Type="http://schemas.openxmlformats.org/officeDocument/2006/relationships/hyperlink" Target="https://deepmind.google/#:~:text=Our%20mission%20is%20to%20build,AI%20responsibly%20to%20benefit%20humanity" TargetMode="External"/><Relationship Id="rId4" Type="http://schemas.openxmlformats.org/officeDocument/2006/relationships/hyperlink" Target="https://www.anthropic.com/company#:~:text=Making%20AI%20systems%20you%20can,systems%20you%20can%20rely%20on" TargetMode="External"/><Relationship Id="rId5" Type="http://schemas.openxmlformats.org/officeDocument/2006/relationships/hyperlink" Target="https://superintelligence.io/#:~:text=" TargetMode="External"/><Relationship Id="rId6" Type="http://schemas.openxmlformats.org/officeDocument/2006/relationships/hyperlink" Target="https://medium.com/iquii/perplexity-ai-revolutionizing-information-search-and-discovery-fc85e9565621#:~:text=Vision%20and%20Mission" TargetMode="External"/><Relationship Id="rId7" Type="http://schemas.openxmlformats.org/officeDocument/2006/relationships/hyperlink" Target="https://cloudsecurityalliance.org/blog/2025/01/29/deepseek-rewriting-the-rules-of-ai-development#:~:text=Wenfeng%20spun%20off%20High,AGI" TargetMode="External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oai/share/ae2f3417-3faa-4492-bc4d-349bc09bb378.png">    </p:cNvPr>
          <p:cNvPicPr>
            <a:picLocks noChangeAspect="1"/>
          </p:cNvPicPr>
          <p:nvPr/>
        </p:nvPicPr>
        <p:blipFill>
          <a:blip r:embed="rId1"/>
          <a:srcRect l="20667" r="20667" t="0" b="0"/>
          <a:stretch/>
        </p:blipFill>
        <p:spPr>
          <a:xfrm>
            <a:off x="5029200" y="274320"/>
            <a:ext cx="4023360" cy="4572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1645920"/>
            <a:ext cx="43891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Confronto dei modelli di AI generalista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365760" y="274320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Analisi comparativa aggiornata ad agosto 2025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65760" y="411480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7B1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Fausto – Digital Marketer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4434840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7B1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 agosto 2025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2"/>
              </a:rPr>
              <a:t>[1]</a:t>
            </a:r>
            <a:endParaRPr lang="en-US" sz="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Panoramica sintetica</a:t>
            </a:r>
            <a:endParaRPr lang="en-US" sz="2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4320" y="1188720"/>
          <a:ext cx="859536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2560320"/>
                <a:gridCol w="237744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Modello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B1D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Architettura / contesto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B1D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Modalità / utenti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B1D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Punti salienti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B1D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ChatGPT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Router GPT‑5; MoE; 400k token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Testo, immagini, audio, video; 800M settimanali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Miglior ragionamento; Plugin/Tools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Gemini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B6B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MoE multimodale; contesto 1M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B6B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Testo, immagini, video, codice; 450M mensili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B6B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Modalità Deep Think; integrazione Workspace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B6B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Claude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Trasformatore con memory; 200k token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Testo, immagini, codice; 19M mensili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Computer use; top codifica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ASI‑1 Mini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B6B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MoE/MoA; grafi; 40k contesto*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B6B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Testo + immagini; comunità crypto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B6B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Personalizzazione Web3; efficienza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B6B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Perplexity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Answer engine; 128k token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Testo, immagini, audio, file; 22M+ utenti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Ricerca web integrata; Comet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DeepSeek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B6B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MoE open‑source; 671B parametri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B6B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Testo, codice, immagini, audio; 125M utenti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B6B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</a:rPr>
                        <a:t>Prezzi bassi; 128k contesto</a:t>
                      </a:r>
                      <a:endParaRPr lang="en-US" sz="9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4B6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B6B8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1"/>
              </a:rPr>
              <a:t>[2]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2"/>
              </a:rPr>
              <a:t>[3]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3"/>
              </a:rPr>
              <a:t>[4]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4"/>
              </a:rPr>
              <a:t>[5]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5"/>
              </a:rPr>
              <a:t>[6]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6"/>
              </a:rPr>
              <a:t>[7]</a:t>
            </a:r>
            <a:endParaRPr lang="en-US" sz="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 (OpenAI)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65760" y="1280160"/>
            <a:ext cx="841248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Architettura: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router GPT‑5 con modelli fast e reasoning; contesto fino a 400k token.
</a:t>
            </a:r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Roadmap: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espansione contesto &gt;400k, funzioni agentiche, modelli Nano per edge.
</a:t>
            </a:r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Mission: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assicurare che l’AGI benefici l’umanità; sicurezza e equità.
</a:t>
            </a:r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Punti di forza: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prestazioni top (94,6 % AIME, 52,8 % SWE); multimodale; ampia base utenti.
</a:t>
            </a:r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Debolezze: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costo elevato, controversie sul copyright, dipendenza dal cloud.
</a:t>
            </a:r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Utilizzi: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copy marketing, analisi dati via Code Interpreter, automazione CRM.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1"/>
              </a:rPr>
              <a:t>[8]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2"/>
              </a:rPr>
              <a:t>[9]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3"/>
              </a:rPr>
              <a:t>[10]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4"/>
              </a:rPr>
              <a:t>[11]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5"/>
              </a:rPr>
              <a:t>[12]</a:t>
            </a:r>
            <a:endParaRPr lang="en-US" sz="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 (Google DeepMind)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65760" y="1280160"/>
            <a:ext cx="841248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Architettura: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modelli Flash‑Lite/Flash/Pro con Mixture‑of‑Experts; contesto 1M token.
</a:t>
            </a:r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Roadmap: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contesto 2M token, modalità Pro Thinking, Project Mariner per uso PC.
</a:t>
            </a:r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Mission: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sviluppare AI in modo responsabile per l’umanità.
</a:t>
            </a:r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Punti di forza: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ottime prestazioni su benchmark (88 % AIME, 67 % SWE), modalità Deep Think, integrazione con Workspace, supporto multilingue.
</a:t>
            </a:r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Debolezze: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privacy e costi Pro, dipendenza da Google.
</a:t>
            </a:r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Utilizzi: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produttività e coding con Workspace e Code Assist; copy multilingue; ricerca lunga.
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1"/>
              </a:rPr>
              <a:t>[13]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2"/>
              </a:rPr>
              <a:t>[14]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3"/>
              </a:rPr>
              <a:t>[15]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4"/>
              </a:rPr>
              <a:t>[16]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5"/>
              </a:rPr>
              <a:t>[17]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 (Anthropic)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65760" y="1280160"/>
            <a:ext cx="841248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Architettura: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trasformatore con memory estesa; modelli Opus 4, Sonnet 4, Haiku; 200k token.
</a:t>
            </a:r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Roadmap: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miglioramento computer use, parallel tool execution, memoria a lungo termine.
</a:t>
            </a:r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Mission: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costruire AI affidabile, interpretabile e controllabile; focus sulla sicurezza.
</a:t>
            </a:r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Punti di forza: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leader su SWE‑bench (72,7 %), forte tool‑calling parallelo, memorizzazione di conversazioni.
</a:t>
            </a:r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Debolezze: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nessun audio; capacità limitate al testo e immagini; base utenti più piccola.
</a:t>
            </a:r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Utilizzi: </a:t>
            </a:r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assistente per coding, scrittura creativa, agenti con memory.
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1"/>
              </a:rPr>
              <a:t>[18]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2"/>
              </a:rPr>
              <a:t>[19]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3"/>
              </a:rPr>
              <a:t>[20]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4"/>
              </a:rPr>
              <a:t>[21]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5"/>
              </a:rPr>
              <a:t>[22]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ASI‑1 Mini &amp; Perplexity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65760" y="1280160"/>
            <a:ext cx="84124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A18"/>
                </a:solidFill>
              </a:rPr>
              <a:t>ASI‑1 Mini</a:t>
            </a:r>
            <a:pPr indent="0" marL="0">
              <a:buNone/>
            </a:pPr>
            <a:endParaRPr lang="en-US" sz="950" dirty="0"/>
          </a:p>
          <a:p>
            <a:pPr indent="0" marL="0">
              <a:buNone/>
            </a:pPr>
            <a:r>
              <a:rPr lang="en-US" sz="950" b="1" dirty="0">
                <a:solidFill>
                  <a:srgbClr val="030A18"/>
                </a:solidFill>
              </a:rPr>
              <a:t>Architettura: 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030A18"/>
                </a:solidFill>
              </a:rPr>
              <a:t>MoE/MoA, grafi di conoscenza, 40k contesto*.
</a:t>
            </a:r>
            <a:pPr indent="0" marL="0">
              <a:buNone/>
            </a:pPr>
            <a:r>
              <a:rPr lang="en-US" sz="950" b="1" dirty="0">
                <a:solidFill>
                  <a:srgbClr val="030A18"/>
                </a:solidFill>
              </a:rPr>
              <a:t>Mission: </a:t>
            </a:r>
            <a:pPr indent="0" marL="0">
              <a:buNone/>
            </a:pPr>
            <a:r>
              <a:rPr lang="en-US" sz="950" dirty="0">
                <a:solidFill>
                  <a:srgbClr val="030A18"/>
                </a:solidFill>
              </a:rPr>
              <a:t>decentralizzare l’AI con ecosistema open‑source, privacy e incentivi allineati.
</a:t>
            </a:r>
            <a:pPr indent="0" marL="0">
              <a:buNone/>
            </a:pPr>
            <a:r>
              <a:rPr lang="en-US" sz="950" b="1" dirty="0">
                <a:solidFill>
                  <a:srgbClr val="030A18"/>
                </a:solidFill>
              </a:rPr>
              <a:t>Punti di forza: </a:t>
            </a:r>
            <a:pPr indent="0" marL="0">
              <a:buNone/>
            </a:pPr>
            <a:r>
              <a:rPr lang="en-US" sz="950" dirty="0">
                <a:solidFill>
                  <a:srgbClr val="030A18"/>
                </a:solidFill>
              </a:rPr>
              <a:t>personalizzazione con grafi, agenti, efficienza su due GPU.
</a:t>
            </a:r>
            <a:pPr indent="0" marL="0">
              <a:buNone/>
            </a:pPr>
            <a:r>
              <a:rPr lang="en-US" sz="950" b="1" dirty="0">
                <a:solidFill>
                  <a:srgbClr val="030A18"/>
                </a:solidFill>
              </a:rPr>
              <a:t>Limitazioni: </a:t>
            </a:r>
            <a:pPr indent="0" marL="0">
              <a:buNone/>
            </a:pPr>
            <a:r>
              <a:rPr lang="en-US" sz="950" dirty="0">
                <a:solidFill>
                  <a:srgbClr val="030A18"/>
                </a:solidFill>
              </a:rPr>
              <a:t>ancora sperimentale; accesso via token FET e comunità ristretta.
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365760" y="2834640"/>
            <a:ext cx="84124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A18"/>
                </a:solidFill>
              </a:rPr>
              <a:t>Perplexity AI</a:t>
            </a:r>
            <a:pPr indent="0" marL="0">
              <a:buNone/>
            </a:pPr>
            <a:endParaRPr lang="en-US" sz="950" dirty="0"/>
          </a:p>
          <a:p>
            <a:pPr indent="0" marL="0">
              <a:buNone/>
            </a:pPr>
            <a:r>
              <a:rPr lang="en-US" sz="950" b="1" dirty="0">
                <a:solidFill>
                  <a:srgbClr val="030A18"/>
                </a:solidFill>
              </a:rPr>
              <a:t>Architettura: 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030A18"/>
                </a:solidFill>
              </a:rPr>
              <a:t>Answer engine che combina Sonar Pro, GPT‑4, Claude e Grok; 128k contesto.
</a:t>
            </a:r>
            <a:pPr indent="0" marL="0">
              <a:buNone/>
            </a:pPr>
            <a:r>
              <a:rPr lang="en-US" sz="950" b="1" dirty="0">
                <a:solidFill>
                  <a:srgbClr val="030A18"/>
                </a:solidFill>
              </a:rPr>
              <a:t>Mission: </a:t>
            </a:r>
            <a:pPr indent="0" marL="0">
              <a:buNone/>
            </a:pPr>
            <a:r>
              <a:rPr lang="en-US" sz="950" dirty="0">
                <a:solidFill>
                  <a:srgbClr val="030A18"/>
                </a:solidFill>
              </a:rPr>
              <a:t>democratizzare l’accesso all’informazione con risposte con citazioni.
</a:t>
            </a:r>
            <a:pPr indent="0" marL="0">
              <a:buNone/>
            </a:pPr>
            <a:r>
              <a:rPr lang="en-US" sz="950" b="1" dirty="0">
                <a:solidFill>
                  <a:srgbClr val="030A18"/>
                </a:solidFill>
              </a:rPr>
              <a:t>Punti di forza: </a:t>
            </a:r>
            <a:pPr indent="0" marL="0">
              <a:buNone/>
            </a:pPr>
            <a:r>
              <a:rPr lang="en-US" sz="950" dirty="0">
                <a:solidFill>
                  <a:srgbClr val="030A18"/>
                </a:solidFill>
              </a:rPr>
              <a:t>ricerca web integrata, Comet browser per e‑mail e navigazione, abbonamento accessibile.
</a:t>
            </a:r>
            <a:pPr indent="0" marL="0">
              <a:buNone/>
            </a:pPr>
            <a:r>
              <a:rPr lang="en-US" sz="950" b="1" dirty="0">
                <a:solidFill>
                  <a:srgbClr val="030A18"/>
                </a:solidFill>
              </a:rPr>
              <a:t>Limitazioni: </a:t>
            </a:r>
            <a:pPr indent="0" marL="0">
              <a:buNone/>
            </a:pPr>
            <a:r>
              <a:rPr lang="en-US" sz="950" dirty="0">
                <a:solidFill>
                  <a:srgbClr val="030A18"/>
                </a:solidFill>
              </a:rPr>
              <a:t>dipendenza da modelli terzi, problemi legali di copyright.
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1"/>
              </a:rPr>
              <a:t>[23]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2"/>
              </a:rPr>
              <a:t>[24]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3"/>
              </a:rPr>
              <a:t>[25]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4"/>
              </a:rPr>
              <a:t>[26]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5"/>
              </a:rPr>
              <a:t>[27]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6"/>
              </a:rPr>
              <a:t>[28]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7"/>
              </a:rPr>
              <a:t>[29]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8"/>
              </a:rPr>
              <a:t>[30]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9"/>
              </a:rPr>
              <a:t>[31]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DeepSeek AI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65760" y="1280160"/>
            <a:ext cx="841248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30A18"/>
                </a:solidFill>
              </a:rPr>
              <a:t>Architettura: </a:t>
            </a:r>
            <a:pPr indent="0" marL="0">
              <a:buNone/>
            </a:pPr>
            <a:r>
              <a:rPr lang="en-US" sz="950" dirty="0">
                <a:solidFill>
                  <a:srgbClr val="030A18"/>
                </a:solidFill>
              </a:rPr>
              <a:t>modello MoE open‑source con 671 B parametri (R1) e 128k contesto; nuovi R2/V3 con Self‑Principled Critique Tuning e reward engineering.
</a:t>
            </a:r>
            <a:pPr indent="0" marL="0">
              <a:buNone/>
            </a:pPr>
            <a:r>
              <a:rPr lang="en-US" sz="950" b="1" dirty="0">
                <a:solidFill>
                  <a:srgbClr val="030A18"/>
                </a:solidFill>
              </a:rPr>
              <a:t>Roadmap: </a:t>
            </a:r>
            <a:pPr indent="0" marL="0">
              <a:buNone/>
            </a:pPr>
            <a:r>
              <a:rPr lang="en-US" sz="950" dirty="0">
                <a:solidFill>
                  <a:srgbClr val="030A18"/>
                </a:solidFill>
              </a:rPr>
              <a:t>Coder 2.0 con collaborazione in tempo reale; VL 2.0 con audio/video; modelli leggeri per edge; plugin marketplace; 100+ lingue.
</a:t>
            </a:r>
            <a:pPr indent="0" marL="0">
              <a:buNone/>
            </a:pPr>
            <a:r>
              <a:rPr lang="en-US" sz="950" b="1" dirty="0">
                <a:solidFill>
                  <a:srgbClr val="030A18"/>
                </a:solidFill>
              </a:rPr>
              <a:t>Mission: </a:t>
            </a:r>
            <a:pPr indent="0" marL="0">
              <a:buNone/>
            </a:pPr>
            <a:r>
              <a:rPr lang="en-US" sz="950" dirty="0">
                <a:solidFill>
                  <a:srgbClr val="030A18"/>
                </a:solidFill>
              </a:rPr>
              <a:t>spingere i limiti dell’AI open‑source verso l’AGI, con ricerca condivisa e efficienza energetica.
</a:t>
            </a:r>
            <a:pPr indent="0" marL="0">
              <a:buNone/>
            </a:pPr>
            <a:r>
              <a:rPr lang="en-US" sz="950" b="1" dirty="0">
                <a:solidFill>
                  <a:srgbClr val="030A18"/>
                </a:solidFill>
              </a:rPr>
              <a:t>Punti di forza: </a:t>
            </a:r>
            <a:pPr indent="0" marL="0">
              <a:buNone/>
            </a:pPr>
            <a:r>
              <a:rPr lang="en-US" sz="950" dirty="0">
                <a:solidFill>
                  <a:srgbClr val="030A18"/>
                </a:solidFill>
              </a:rPr>
              <a:t>prestazioni elevate (85,6 % HumanEval), 125 M utenti, costi API estremamente bassi, comunità attiva con 170k stelle GitHub.
</a:t>
            </a:r>
            <a:pPr indent="0" marL="0">
              <a:buNone/>
            </a:pPr>
            <a:r>
              <a:rPr lang="en-US" sz="950" b="1" dirty="0">
                <a:solidFill>
                  <a:srgbClr val="030A18"/>
                </a:solidFill>
              </a:rPr>
              <a:t>Limitazioni: </a:t>
            </a:r>
            <a:pPr indent="0" marL="0">
              <a:buNone/>
            </a:pPr>
            <a:r>
              <a:rPr lang="en-US" sz="950" dirty="0">
                <a:solidFill>
                  <a:srgbClr val="030A18"/>
                </a:solidFill>
              </a:rPr>
              <a:t>vietato in alcuni Paesi (Australia, India, Italia) per timori di privacy; mancanza di supporto ufficiale commerciale.
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1"/>
              </a:rPr>
              <a:t>[32]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2"/>
              </a:rPr>
              <a:t>[33]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3"/>
              </a:rPr>
              <a:t>[34]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4"/>
              </a:rPr>
              <a:t>[35]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5"/>
              </a:rPr>
              <a:t>[36]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6"/>
              </a:rPr>
              <a:t>[37]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7"/>
              </a:rPr>
              <a:t>[38]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8"/>
              </a:rPr>
              <a:t>[39]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Confronto prestazioni</a:t>
            </a:r>
            <a:endParaRPr lang="en-US" sz="24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463040"/>
          <a:ext cx="530352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5943600" y="1554480"/>
            <a:ext cx="274320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90500" indent="-190500">
              <a:buSzPct val="100000"/>
              <a:buChar char="•"/>
            </a:pPr>
            <a:r>
              <a:rPr lang="en-US" sz="1000" dirty="0">
                <a:solidFill>
                  <a:srgbClr val="030A18"/>
                </a:solidFill>
              </a:rPr>
              <a:t>ChatGPT mostra buoni risultati ma costa di più.</a:t>
            </a:r>
            <a:endParaRPr lang="en-US" sz="1000" dirty="0"/>
          </a:p>
          <a:p>
            <a:pPr marL="190500" indent="-190500">
              <a:buSzPct val="100000"/>
              <a:buChar char="•"/>
            </a:pPr>
            <a:r>
              <a:rPr lang="en-US" sz="1000" dirty="0">
                <a:solidFill>
                  <a:srgbClr val="030A18"/>
                </a:solidFill>
              </a:rPr>
              <a:t>Gemini bilancia performance e integrazione.</a:t>
            </a:r>
            <a:endParaRPr lang="en-US" sz="1000" dirty="0"/>
          </a:p>
          <a:p>
            <a:pPr marL="190500" indent="-190500">
              <a:buSzPct val="100000"/>
              <a:buChar char="•"/>
            </a:pPr>
            <a:r>
              <a:rPr lang="en-US" sz="1000" dirty="0">
                <a:solidFill>
                  <a:srgbClr val="030A18"/>
                </a:solidFill>
              </a:rPr>
              <a:t>Claude eccelle nel coding e nell’uso di tool.</a:t>
            </a:r>
            <a:endParaRPr lang="en-US" sz="1000" dirty="0"/>
          </a:p>
          <a:p>
            <a:pPr marL="190500" indent="-190500">
              <a:buSzPct val="100000"/>
              <a:buChar char="•"/>
            </a:pPr>
            <a:r>
              <a:rPr lang="en-US" sz="1000" dirty="0">
                <a:solidFill>
                  <a:srgbClr val="030A18"/>
                </a:solidFill>
              </a:rPr>
              <a:t>DeepSeek offre il miglior rapporto prestazioni/costo.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2"/>
              </a:rPr>
              <a:t>[40]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3"/>
              </a:rPr>
              <a:t>[41]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4"/>
              </a:rPr>
              <a:t>[42]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5"/>
              </a:rPr>
              <a:t>[43]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Conclusioni e raccomandazioni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65760" y="1463040"/>
            <a:ext cx="51206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90500" indent="-190500">
              <a:buSzPct val="100000"/>
              <a:buChar char="•"/>
            </a:pPr>
            <a:r>
              <a:rPr lang="en-US" sz="1000" dirty="0">
                <a:solidFill>
                  <a:srgbClr val="030A18"/>
                </a:solidFill>
              </a:rPr>
              <a:t>Scegli ChatGPT per generazione creativa e automazione marketing con plugin.</a:t>
            </a:r>
            <a:endParaRPr lang="en-US" sz="1000" dirty="0"/>
          </a:p>
          <a:p>
            <a:pPr marL="190500" indent="-190500">
              <a:buSzPct val="100000"/>
              <a:buChar char="•"/>
            </a:pPr>
            <a:r>
              <a:rPr lang="en-US" sz="1000" dirty="0">
                <a:solidFill>
                  <a:srgbClr val="030A18"/>
                </a:solidFill>
              </a:rPr>
              <a:t>Usa Gemini se lavori nell’ecosistema Google e hai bisogno di contesti lunghi.</a:t>
            </a:r>
            <a:endParaRPr lang="en-US" sz="1000" dirty="0"/>
          </a:p>
          <a:p>
            <a:pPr marL="190500" indent="-190500">
              <a:buSzPct val="100000"/>
              <a:buChar char="•"/>
            </a:pPr>
            <a:r>
              <a:rPr lang="en-US" sz="1000" dirty="0">
                <a:solidFill>
                  <a:srgbClr val="030A18"/>
                </a:solidFill>
              </a:rPr>
              <a:t>Preferisci Claude per progetti di coding complessi e per un’AI più controllabile.</a:t>
            </a:r>
            <a:endParaRPr lang="en-US" sz="1000" dirty="0"/>
          </a:p>
          <a:p>
            <a:pPr marL="190500" indent="-190500">
              <a:buSzPct val="100000"/>
              <a:buChar char="•"/>
            </a:pPr>
            <a:r>
              <a:rPr lang="en-US" sz="1000" dirty="0">
                <a:solidFill>
                  <a:srgbClr val="030A18"/>
                </a:solidFill>
              </a:rPr>
              <a:t>Considera ASI‑1 Mini per sperimentare agenti decentralizzati e personalizzazione, ma valuta la maturità del progetto.</a:t>
            </a:r>
            <a:endParaRPr lang="en-US" sz="1000" dirty="0"/>
          </a:p>
          <a:p>
            <a:pPr marL="190500" indent="-190500">
              <a:buSzPct val="100000"/>
              <a:buChar char="•"/>
            </a:pPr>
            <a:r>
              <a:rPr lang="en-US" sz="1000" dirty="0">
                <a:solidFill>
                  <a:srgbClr val="030A18"/>
                </a:solidFill>
              </a:rPr>
              <a:t>Perplexity è ideale come motore di ricerca AI con risposte rapide e citazioni.</a:t>
            </a:r>
            <a:endParaRPr lang="en-US" sz="1000" dirty="0"/>
          </a:p>
          <a:p>
            <a:pPr marL="190500" indent="-190500">
              <a:buSzPct val="100000"/>
              <a:buChar char="•"/>
            </a:pPr>
            <a:r>
              <a:rPr lang="en-US" sz="1000" dirty="0">
                <a:solidFill>
                  <a:srgbClr val="030A18"/>
                </a:solidFill>
              </a:rPr>
              <a:t>DeepSeek si distingue per efficienza e open‑source: ottimo per sviluppatori che desiderano modelli personalizzabili a basso costo.</a:t>
            </a:r>
            <a:endParaRPr lang="en-US" sz="1000" dirty="0"/>
          </a:p>
        </p:txBody>
      </p:sp>
      <p:pic>
        <p:nvPicPr>
          <p:cNvPr id="4" name="Image 0" descr="/home/oai/share/e6ea8b0a-abbc-47df-959b-fd462c532011.png">    </p:cNvPr>
          <p:cNvPicPr>
            <a:picLocks noChangeAspect="1"/>
          </p:cNvPicPr>
          <p:nvPr/>
        </p:nvPicPr>
        <p:blipFill>
          <a:blip r:embed="rId1"/>
          <a:srcRect l="0" r="0" t="20370" b="20370"/>
          <a:stretch/>
        </p:blipFill>
        <p:spPr>
          <a:xfrm>
            <a:off x="5669280" y="1463040"/>
            <a:ext cx="3291840" cy="29260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477774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2"/>
              </a:rPr>
              <a:t>[44]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3"/>
              </a:rPr>
              <a:t>[45]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4"/>
              </a:rPr>
              <a:t>[46]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5"/>
              </a:rPr>
              <a:t>[47]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6"/>
              </a:rPr>
              <a:t>[48]</a:t>
            </a:r>
            <a:pPr indent="0" marL="0">
              <a:buNone/>
            </a:pPr>
            <a:r>
              <a:rPr lang="en-US" sz="600" u="sng" dirty="0">
                <a:solidFill>
                  <a:srgbClr val="97B1DF"/>
                </a:solidFill>
                <a:hlinkClick r:id="rId7"/>
              </a:rPr>
              <a:t>[49]</a:t>
            </a:r>
            <a:endParaRPr lang="en-US" sz="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2025-08-14T13:54:59Z</dcterms:created>
  <dcterms:modified xsi:type="dcterms:W3CDTF">2025-08-14T13:54:59Z</dcterms:modified>
</cp:coreProperties>
</file>